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73" r:id="rId4"/>
    <p:sldId id="274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  <p:sldId id="269" r:id="rId17"/>
    <p:sldId id="270" r:id="rId18"/>
    <p:sldId id="272" r:id="rId19"/>
  </p:sldIdLst>
  <p:sldSz cx="12192000" cy="6858000"/>
  <p:notesSz cx="6797675" cy="987425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72748" autoAdjust="0"/>
  </p:normalViewPr>
  <p:slideViewPr>
    <p:cSldViewPr snapToGrid="0">
      <p:cViewPr varScale="1">
        <p:scale>
          <a:sx n="83" d="100"/>
          <a:sy n="83" d="100"/>
        </p:scale>
        <p:origin x="86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0CED3-9D38-496E-A0C9-F8629E5A2A41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183A-D8FB-4852-87C6-ADEF4AD7B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77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A7747-0984-4E12-9222-F6AC1BF9321E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C4827-840E-4EC5-B0B2-4EAAD027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50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0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32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36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8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7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39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1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9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4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11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33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0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68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28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32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36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86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6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3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A1531-9024-480F-9D7B-19915C1DCDF5}" type="datetimeFigureOut">
              <a:rPr lang="en-GB" smtClean="0"/>
              <a:t>16/04/2023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0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36" y="2042830"/>
            <a:ext cx="9654827" cy="39474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5" y="1023470"/>
            <a:ext cx="527685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CB1A6-46E1-FE3F-5EB3-4EDF592FBD9E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decision tree models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733C4-0DE2-F916-C3DF-128CAB1CB96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8C4E2-3144-73B7-2286-DFAF36BC8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1A18AC-3754-8D6A-C836-42997EC8DD6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848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CBBB6A-936C-4DBC-9897-6E7F636B914D}"/>
              </a:ext>
            </a:extLst>
          </p:cNvPr>
          <p:cNvSpPr txBox="1"/>
          <p:nvPr/>
        </p:nvSpPr>
        <p:spPr>
          <a:xfrm>
            <a:off x="1489841" y="1529255"/>
            <a:ext cx="8994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Train set contains </a:t>
            </a:r>
            <a:r>
              <a:rPr lang="en-GB" i="1" dirty="0"/>
              <a:t>n</a:t>
            </a:r>
            <a:r>
              <a:rPr lang="en-GB" dirty="0"/>
              <a:t> data points with </a:t>
            </a:r>
            <a:r>
              <a:rPr lang="en-GB" i="1" dirty="0"/>
              <a:t>m</a:t>
            </a:r>
            <a:r>
              <a:rPr lang="en-GB" dirty="0"/>
              <a:t> features.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Construct  </a:t>
            </a:r>
            <a:r>
              <a:rPr lang="en-GB" i="1" dirty="0"/>
              <a:t>T</a:t>
            </a:r>
            <a:r>
              <a:rPr lang="en-GB" dirty="0"/>
              <a:t> low bias high variance decision trees by following these steps: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Sample </a:t>
            </a:r>
            <a:r>
              <a:rPr lang="en-GB" b="1" i="1" dirty="0"/>
              <a:t>n</a:t>
            </a:r>
            <a:r>
              <a:rPr lang="en-GB" dirty="0"/>
              <a:t> data points at random </a:t>
            </a:r>
            <a:r>
              <a:rPr lang="en-GB" b="1" dirty="0"/>
              <a:t>with replacement </a:t>
            </a:r>
            <a:r>
              <a:rPr lang="en-GB" dirty="0"/>
              <a:t>from the train set. 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At each node,  select </a:t>
            </a:r>
            <a:r>
              <a:rPr lang="en-GB" i="1" dirty="0"/>
              <a:t>h</a:t>
            </a:r>
            <a:r>
              <a:rPr lang="en-GB" dirty="0"/>
              <a:t>&lt;&lt;</a:t>
            </a:r>
            <a:r>
              <a:rPr lang="en-GB" i="1" dirty="0"/>
              <a:t>m</a:t>
            </a:r>
            <a:r>
              <a:rPr lang="en-GB" dirty="0"/>
              <a:t>  features at random and compute the best split using only these </a:t>
            </a:r>
            <a:r>
              <a:rPr lang="en-GB" i="1" dirty="0"/>
              <a:t>h</a:t>
            </a:r>
            <a:r>
              <a:rPr lang="en-GB" dirty="0"/>
              <a:t> features.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Each tree is grown to the largest extent possible. There is no pruning or early stopping.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Step 3 ensures that the bagged models are low bias by learning deep complex decision trees.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26C6-BF52-3888-05E1-434D84BD3C9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bagging: Random Forest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F1B77-0CCC-36C4-46F8-8C34B2ECD8E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EFF82-48F4-A2EF-675A-8156C63A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A4D377-A148-1F45-22D1-75E60CFABE1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3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DD253-EE09-4318-B362-F8DD895B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4" y="1294814"/>
            <a:ext cx="12027811" cy="4462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5F254-81F9-CD11-65A8-2A12C040624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bagging: Random Forest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861B4D-E18C-205F-88DB-AB524F868D8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8CA0A-EFC3-A278-93D6-85996170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484DD6-A823-6E6A-71A8-4A6C15512EA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39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D623F-C869-4B9E-84FA-5E7E9FE8A003}"/>
              </a:ext>
            </a:extLst>
          </p:cNvPr>
          <p:cNvSpPr txBox="1"/>
          <p:nvPr/>
        </p:nvSpPr>
        <p:spPr>
          <a:xfrm>
            <a:off x="1300655" y="1513490"/>
            <a:ext cx="9514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reduce the bias of a high bias low variance model</a:t>
            </a:r>
          </a:p>
          <a:p>
            <a:endParaRPr lang="en-GB" sz="2000" dirty="0"/>
          </a:p>
          <a:p>
            <a:r>
              <a:rPr lang="en-GB" sz="2000" dirty="0"/>
              <a:t>turning an ensemble of weak learners into a strong learner</a:t>
            </a:r>
          </a:p>
          <a:p>
            <a:endParaRPr lang="en-GB" sz="2000" dirty="0"/>
          </a:p>
          <a:p>
            <a:r>
              <a:rPr lang="en-GB" sz="2000" dirty="0"/>
              <a:t>the meta-model is additive, i.e. </a:t>
            </a:r>
            <a:r>
              <a:rPr lang="en-GB" sz="2000" dirty="0" err="1"/>
              <a:t>Adaboost</a:t>
            </a:r>
            <a:r>
              <a:rPr lang="en-GB" sz="2000" dirty="0"/>
              <a:t>:</a:t>
            </a:r>
            <a:endParaRPr lang="nl-B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D0E84-8F1D-491C-9DBC-9965F177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14" y="3337413"/>
            <a:ext cx="2821276" cy="1180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2CA07-2C35-F83A-E2DD-2AD4C7A9659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E7655-94AE-3820-8B79-E558C4C53C53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5152F-42E6-2CCC-E15D-5DB52725E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68C4A9-7698-99A6-CA01-5FB3F9B031A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99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5CDA8-0348-442D-B59A-21F539FC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77" y="1190386"/>
            <a:ext cx="7985020" cy="3522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B8D57-B84E-4A0B-B49C-E189265A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87" y="4984220"/>
            <a:ext cx="2821276" cy="1180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8D335-2BAC-4334-951C-9B16ABF2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935" y="1190386"/>
            <a:ext cx="1659404" cy="4646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E6BB88-E2B2-480A-AAD4-7F94FA38CBD5}"/>
              </a:ext>
            </a:extLst>
          </p:cNvPr>
          <p:cNvSpPr/>
          <p:nvPr/>
        </p:nvSpPr>
        <p:spPr>
          <a:xfrm>
            <a:off x="8150772" y="1001110"/>
            <a:ext cx="1954925" cy="764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110C1-B22B-FF93-BE2B-5779077CA27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</a:t>
            </a:r>
            <a:r>
              <a:rPr lang="en-US" sz="2800" dirty="0" err="1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Adaboost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B2276-B739-8102-B354-45F58A864384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A00D7E-731A-6893-3E19-AB585FF2D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7F422E-E52C-9E67-7166-6D8C3E47783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0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c/c6/Exp.svg/800px-Exp.svg.png">
            <a:extLst>
              <a:ext uri="{FF2B5EF4-FFF2-40B4-BE49-F238E27FC236}">
                <a16:creationId xmlns:a16="http://schemas.microsoft.com/office/drawing/2014/main" id="{8F729C84-87E1-492D-9EFE-34F46EF31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945" y="991695"/>
            <a:ext cx="6708889" cy="503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CD9745-B800-F7C4-2DB5-6BF8CA71E08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</a:t>
            </a:r>
            <a:r>
              <a:rPr lang="en-US" sz="2800" dirty="0" err="1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Adaboost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81C8B-0289-DF35-D215-36FC9DDD6F0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2C551-B038-3AED-EA52-6E10D6BE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D7B732-51DF-CDDA-1187-A628F547E2B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85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077F02-FAEA-45FB-90A8-1445300D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1" y="1237593"/>
            <a:ext cx="5129351" cy="3577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B27E3-C171-4963-92F5-2AFAB6030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87" y="4984220"/>
            <a:ext cx="2821276" cy="1180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D1CD4C-9C37-4319-98C6-2129F249395B}"/>
              </a:ext>
            </a:extLst>
          </p:cNvPr>
          <p:cNvSpPr txBox="1"/>
          <p:nvPr/>
        </p:nvSpPr>
        <p:spPr>
          <a:xfrm>
            <a:off x="6511158" y="1206337"/>
            <a:ext cx="50449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weight of a weak model in the boosted meta-model increases exponentially as the error approaches 0. Better models are given exponentially more weight.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weight is zero if the error rate is 0.5. A model with 50% accuracy is no better than random guessing, so it is ignored.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weight decreases exponentially as the error approaches 1. A negative weight is given to classifiers with worse than 50% accuracy. “Whatever that classifier says, do the opposite!”.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DCAF8-9428-757C-E6AE-5BB47A45C10E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</a:t>
            </a:r>
            <a:r>
              <a:rPr lang="en-US" sz="2800" dirty="0" err="1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Adaboost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E5854-9610-0661-9284-84130CC79B9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4B138-5EB3-FF46-7941-83ABA4F4B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B07758-42CB-25C2-4C19-F5B1B31AAD3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47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10274-E285-4C03-8EC7-C9C0E671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" y="1563896"/>
            <a:ext cx="11980891" cy="429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8A1296-B9F1-0010-1E0F-26636DB13A8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</a:t>
            </a:r>
            <a:r>
              <a:rPr lang="en-US" sz="2800" dirty="0" err="1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Adaboost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E9259-9456-DB1A-4D08-861D6E856E4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5ACB0-ACDA-4DF5-87BE-66909AFB9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C01C1F-AD0F-D9CD-BBD2-34FA96B4E55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71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F71C8B-C4A7-46E6-AE2B-10A2ED80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5" y="3470432"/>
            <a:ext cx="5509737" cy="1531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46FF8-6123-4AB9-A32F-D6937C2B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404" y="3373459"/>
            <a:ext cx="2499577" cy="990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F09F3-D5B7-46C3-8529-7B0C2206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296" y="4364145"/>
            <a:ext cx="3749365" cy="701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5E4845-4F5A-43E2-8080-797E76DF8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252" y="1448616"/>
            <a:ext cx="2621507" cy="1371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19C350-F358-21B9-E1FA-A4ABA8DA6F2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Gradient boosting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2E5F6-F81D-D587-FE34-D25C806C270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EA9BF-6602-5E49-55CE-A8CDD1174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CEBCB8-C36C-8188-BDED-5D8C3DEA3135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62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7A307-D2C5-4D01-BF60-85871652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6" y="1441161"/>
            <a:ext cx="11717248" cy="3838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7DC9D-53B6-0167-04FA-661E59C2D83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Gradient boosting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F2294-4B95-40ED-4031-6E896C568D2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495C8-EEC7-9FBB-55BA-AA2DDBA54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73FC77-CAB2-890D-22CC-55EDC9A9A010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1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0" y="1942782"/>
            <a:ext cx="5509727" cy="2252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427" y="1524098"/>
            <a:ext cx="53238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advantages: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</a:rPr>
              <a:t>ease of interpretation</a:t>
            </a:r>
          </a:p>
          <a:p>
            <a:r>
              <a:rPr lang="en-US" sz="2000" dirty="0">
                <a:latin typeface="Calibri" panose="020F0502020204030204" pitchFamily="34" charset="0"/>
              </a:rPr>
              <a:t>handles continuous and discrete features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invariant to monotone transformation of features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variable selection automated</a:t>
            </a:r>
          </a:p>
          <a:p>
            <a:r>
              <a:rPr lang="nl-BE" sz="2000" b="1" dirty="0">
                <a:latin typeface="Calibri" panose="020F0502020204030204" pitchFamily="34" charset="0"/>
              </a:rPr>
              <a:t>low bias </a:t>
            </a:r>
            <a:r>
              <a:rPr lang="nl-BE" sz="2000" dirty="0">
                <a:latin typeface="Calibri" panose="020F0502020204030204" pitchFamily="34" charset="0"/>
              </a:rPr>
              <a:t>(deep trees)</a:t>
            </a:r>
            <a:endParaRPr lang="en-US" sz="2000" dirty="0">
              <a:latin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</a:rPr>
              <a:t>disadvantages: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</a:rPr>
              <a:t>high variance</a:t>
            </a:r>
          </a:p>
          <a:p>
            <a:r>
              <a:rPr lang="en-US" sz="2000" dirty="0" err="1">
                <a:latin typeface="Calibri" panose="020F0502020204030204" pitchFamily="34" charset="0"/>
              </a:rPr>
              <a:t>overfitting</a:t>
            </a:r>
            <a:endParaRPr lang="en-US" sz="20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BF3B4-3D25-A8D2-9AFA-2BAA3D38C33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decision tree models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62B9C-FFF7-4FA6-F7E5-5E7EC06B014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6107F-6DBE-492E-DD16-F10B5344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568E3F-6471-341E-9983-F52C2A194A1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8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BF3B4-3D25-A8D2-9AFA-2BAA3D38C33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model selection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3EEDA8-5557-622F-CC77-B509FCFB5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08" y="1000539"/>
            <a:ext cx="6864474" cy="5166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7D8A37-9F45-3068-BE09-32EE4CC4520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640D5-5070-9E1F-A795-A81B6BE78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9157EF-76CF-A6E9-2909-12ED97F0795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67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BF3B4-3D25-A8D2-9AFA-2BAA3D38C33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-fold cross-validation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Machine Learning Fundamentals Cross Validation">
            <a:hlinkClick r:id="" action="ppaction://media"/>
            <a:extLst>
              <a:ext uri="{FF2B5EF4-FFF2-40B4-BE49-F238E27FC236}">
                <a16:creationId xmlns:a16="http://schemas.microsoft.com/office/drawing/2014/main" id="{DEC05595-54E8-52A6-28CC-EA5EA0E01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70" y="840701"/>
            <a:ext cx="8500496" cy="4781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A0B0C-A589-C91C-D73D-47909C0799AC}"/>
              </a:ext>
            </a:extLst>
          </p:cNvPr>
          <p:cNvSpPr txBox="1"/>
          <p:nvPr/>
        </p:nvSpPr>
        <p:spPr>
          <a:xfrm>
            <a:off x="4481547" y="5832633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https://www.youtube.com/@statquest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20512-A06D-7226-13B4-CAFE45C4C3B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D7DE1-968F-83F0-5714-FD5FFE466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7DDB55-6D7C-F6BC-141F-77E3AFFAE12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BF3B4-3D25-A8D2-9AFA-2BAA3D38C33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-fold cross-validation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C45B61-9BFC-2413-6085-8E13F8762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922952"/>
            <a:ext cx="7633396" cy="5287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3A6A87-6D04-A61E-A641-08FD020745E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AADF2-C1CA-1572-7B7F-0E234AB5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5FBCB-6A2A-0FC1-7703-61A186D924F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137" y="653024"/>
            <a:ext cx="7382800" cy="56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8C82C-9AC5-4BA2-A37C-598E04CBAA78}"/>
              </a:ext>
            </a:extLst>
          </p:cNvPr>
          <p:cNvSpPr txBox="1"/>
          <p:nvPr/>
        </p:nvSpPr>
        <p:spPr>
          <a:xfrm>
            <a:off x="729720" y="2485910"/>
            <a:ext cx="4055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Calibri" panose="020F0502020204030204" pitchFamily="34" charset="0"/>
              </a:rPr>
              <a:t>Error due to bias</a:t>
            </a:r>
          </a:p>
          <a:p>
            <a:endParaRPr lang="nl-BE" sz="2400" dirty="0">
              <a:latin typeface="Calibri" panose="020F0502020204030204" pitchFamily="34" charset="0"/>
            </a:endParaRPr>
          </a:p>
          <a:p>
            <a:r>
              <a:rPr lang="nl-BE" sz="2400" dirty="0">
                <a:latin typeface="Calibri" panose="020F0502020204030204" pitchFamily="34" charset="0"/>
              </a:rPr>
              <a:t>Error due to variance</a:t>
            </a:r>
          </a:p>
          <a:p>
            <a:endParaRPr lang="nl-BE" sz="2400" dirty="0">
              <a:latin typeface="Calibri" panose="020F0502020204030204" pitchFamily="34" charset="0"/>
            </a:endParaRPr>
          </a:p>
          <a:p>
            <a:r>
              <a:rPr lang="nl-BE" sz="2400" dirty="0">
                <a:latin typeface="Calibri" panose="020F0502020204030204" pitchFamily="34" charset="0"/>
              </a:rPr>
              <a:t>Irreducible error </a:t>
            </a:r>
            <a:endParaRPr lang="en-US" sz="24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A4D83-8923-046F-59D3-28BFB085DD8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bias &lt;&gt; variance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7C871-7495-CBD9-38C7-A3AC0EA0495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7E39B-C62A-6462-9B24-D4A68ECA2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002B85-402B-9D63-0B0F-7B04063C4FC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43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256A8B-B416-4CA9-8771-48392FEF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37" y="1642214"/>
            <a:ext cx="6635437" cy="4167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987E28-1D05-52C4-D0F5-0A1B810B0689}"/>
              </a:ext>
            </a:extLst>
          </p:cNvPr>
          <p:cNvSpPr txBox="1"/>
          <p:nvPr/>
        </p:nvSpPr>
        <p:spPr>
          <a:xfrm>
            <a:off x="729720" y="2485910"/>
            <a:ext cx="4055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Calibri" panose="020F0502020204030204" pitchFamily="34" charset="0"/>
              </a:rPr>
              <a:t>Error due to bias</a:t>
            </a:r>
          </a:p>
          <a:p>
            <a:endParaRPr lang="nl-BE" sz="2400" dirty="0">
              <a:latin typeface="Calibri" panose="020F0502020204030204" pitchFamily="34" charset="0"/>
            </a:endParaRPr>
          </a:p>
          <a:p>
            <a:r>
              <a:rPr lang="nl-BE" sz="2400" dirty="0">
                <a:latin typeface="Calibri" panose="020F0502020204030204" pitchFamily="34" charset="0"/>
              </a:rPr>
              <a:t>Error due to variance</a:t>
            </a:r>
          </a:p>
          <a:p>
            <a:endParaRPr lang="nl-BE" sz="2400" dirty="0">
              <a:latin typeface="Calibri" panose="020F0502020204030204" pitchFamily="34" charset="0"/>
            </a:endParaRPr>
          </a:p>
          <a:p>
            <a:r>
              <a:rPr lang="nl-BE" sz="2400" dirty="0">
                <a:latin typeface="Calibri" panose="020F0502020204030204" pitchFamily="34" charset="0"/>
              </a:rPr>
              <a:t>Irreducible error </a:t>
            </a:r>
            <a:endParaRPr lang="en-US" sz="24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47A19-F1CE-AE6F-E5F3-864B4EB2565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bias &lt;&gt; variance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B9DB9-7117-92F6-910D-E303764AE1A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0D0EEC-917A-A0FE-FF29-E13922B6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113CD-7CE0-F72B-94F1-B8021D2E5FC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04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5CE624E-428B-4EEF-B623-B7958FFB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19" y="1133853"/>
            <a:ext cx="6892593" cy="52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CC7FD9-370E-4A18-99A5-08AD5B7FFA93}"/>
              </a:ext>
            </a:extLst>
          </p:cNvPr>
          <p:cNvSpPr/>
          <p:nvPr/>
        </p:nvSpPr>
        <p:spPr>
          <a:xfrm rot="16200000">
            <a:off x="4074546" y="3808214"/>
            <a:ext cx="1679029" cy="4003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04A7BC4-D9C3-4283-AEF0-AC8E83FF44A2}"/>
              </a:ext>
            </a:extLst>
          </p:cNvPr>
          <p:cNvSpPr/>
          <p:nvPr/>
        </p:nvSpPr>
        <p:spPr>
          <a:xfrm rot="10800000">
            <a:off x="5535484" y="2707256"/>
            <a:ext cx="1679029" cy="4003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EAFEC-505F-40C0-AE44-A1698E0909D4}"/>
              </a:ext>
            </a:extLst>
          </p:cNvPr>
          <p:cNvSpPr txBox="1"/>
          <p:nvPr/>
        </p:nvSpPr>
        <p:spPr>
          <a:xfrm>
            <a:off x="4390697" y="3759444"/>
            <a:ext cx="179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bagging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9E6B6-2390-4BE6-AF89-C4B9B110FCAF}"/>
              </a:ext>
            </a:extLst>
          </p:cNvPr>
          <p:cNvSpPr txBox="1"/>
          <p:nvPr/>
        </p:nvSpPr>
        <p:spPr>
          <a:xfrm>
            <a:off x="5741277" y="2645928"/>
            <a:ext cx="179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boosting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1FDA0-20F2-FF74-FD4B-21B1B82F32A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bagging &lt;&gt; boosting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02AA2-6706-DA3C-DC29-21B2CE38455F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E3BF2-08E3-E999-2D31-153FBBDE1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F35DD7-82CA-C13D-C24F-4E57B474551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6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2211" y="1599995"/>
            <a:ext cx="91305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</a:rPr>
              <a:t>Simulate the notion of different train set samples: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sample data points from train set to create new train set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fit low bias high variance model on new train set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repeat steps (1) and (2) </a:t>
            </a:r>
            <a:r>
              <a:rPr lang="en-US" sz="2000" i="1" dirty="0">
                <a:latin typeface="Calibri" panose="020F0502020204030204" pitchFamily="34" charset="0"/>
              </a:rPr>
              <a:t>T</a:t>
            </a:r>
            <a:r>
              <a:rPr lang="en-US" sz="2000" dirty="0">
                <a:latin typeface="Calibri" panose="020F0502020204030204" pitchFamily="34" charset="0"/>
              </a:rPr>
              <a:t> times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average the predictions of the </a:t>
            </a:r>
            <a:r>
              <a:rPr lang="en-US" sz="2000" i="1" dirty="0">
                <a:latin typeface="Calibri" panose="020F0502020204030204" pitchFamily="34" charset="0"/>
              </a:rPr>
              <a:t>T</a:t>
            </a:r>
            <a:r>
              <a:rPr lang="en-US" sz="2000" dirty="0">
                <a:latin typeface="Calibri" panose="020F0502020204030204" pitchFamily="34" charset="0"/>
              </a:rPr>
              <a:t> models  </a:t>
            </a:r>
          </a:p>
          <a:p>
            <a:endParaRPr lang="nl-BE" sz="20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9A3C4-5E88-4059-831F-EFBC517E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06" y="3957123"/>
            <a:ext cx="3123164" cy="1098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EFCC3-E053-4D11-0B65-292DD2846A6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bagging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C2D4A-7BAB-F57B-4620-21CB90CBE1F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E7B23-4680-8FCA-D255-70A54F7C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1EDBC9-46E4-C72E-1166-2887727EE93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97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3725</TotalTime>
  <Words>548</Words>
  <Application>Microsoft Office PowerPoint</Application>
  <PresentationFormat>Widescreen</PresentationFormat>
  <Paragraphs>101</Paragraphs>
  <Slides>18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Sven Degroeve</cp:lastModifiedBy>
  <cp:revision>37</cp:revision>
  <cp:lastPrinted>2017-05-05T08:02:00Z</cp:lastPrinted>
  <dcterms:created xsi:type="dcterms:W3CDTF">2015-04-25T14:44:52Z</dcterms:created>
  <dcterms:modified xsi:type="dcterms:W3CDTF">2023-04-16T12:30:54Z</dcterms:modified>
</cp:coreProperties>
</file>